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AN Meringue" charset="1" panose="00000000000000000000"/>
      <p:regular r:id="rId16"/>
    </p:embeddedFont>
    <p:embeddedFont>
      <p:font typeface="PT Sans" charset="1" panose="020B050302020302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FFFA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08326" y="9478674"/>
            <a:ext cx="16671348" cy="0"/>
          </a:xfrm>
          <a:prstGeom prst="line">
            <a:avLst/>
          </a:prstGeom>
          <a:ln cap="flat" w="9525">
            <a:solidFill>
              <a:srgbClr val="FFFA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208843" y="0"/>
            <a:ext cx="4079157" cy="1188430"/>
          </a:xfrm>
          <a:custGeom>
            <a:avLst/>
            <a:gdLst/>
            <a:ahLst/>
            <a:cxnLst/>
            <a:rect r="r" b="b" t="t" l="l"/>
            <a:pathLst>
              <a:path h="1188430" w="4079157">
                <a:moveTo>
                  <a:pt x="0" y="0"/>
                </a:moveTo>
                <a:lnTo>
                  <a:pt x="4079157" y="0"/>
                </a:lnTo>
                <a:lnTo>
                  <a:pt x="4079157" y="1188430"/>
                </a:lnTo>
                <a:lnTo>
                  <a:pt x="0" y="1188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252" r="0" b="-1199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1200" y="3264880"/>
            <a:ext cx="16128474" cy="124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65"/>
              </a:lnSpc>
            </a:pPr>
            <a:r>
              <a:rPr lang="en-US" sz="10072" spc="-604">
                <a:solidFill>
                  <a:srgbClr val="FFFAF5"/>
                </a:solidFill>
                <a:latin typeface="TAN Meringue"/>
                <a:ea typeface="TAN Meringue"/>
                <a:cs typeface="TAN Meringue"/>
                <a:sym typeface="TAN Meringue"/>
              </a:rPr>
              <a:t>San Bernardo Maps 2D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32452" y="8874789"/>
            <a:ext cx="6646351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2399" spc="-71">
                <a:solidFill>
                  <a:srgbClr val="FFFAF5"/>
                </a:solidFill>
                <a:latin typeface="PT Sans"/>
                <a:ea typeface="PT Sans"/>
                <a:cs typeface="PT Sans"/>
                <a:sym typeface="PT Sans"/>
              </a:rPr>
              <a:t>DOCENTE: RODRIGO JOSE ALVAREZ </a:t>
            </a:r>
          </a:p>
          <a:p>
            <a:pPr algn="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sz="2399" spc="-71">
                <a:solidFill>
                  <a:srgbClr val="FFFAF5"/>
                </a:solidFill>
                <a:latin typeface="PT Sans"/>
                <a:ea typeface="PT Sans"/>
                <a:cs typeface="PT Sans"/>
                <a:sym typeface="PT Sans"/>
              </a:rPr>
              <a:t>EQUIPO: ANGIELLA ALBORNOZ Y JULIAN TELLO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05175" y="4763073"/>
            <a:ext cx="15532772" cy="291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09"/>
              </a:lnSpc>
            </a:pPr>
            <a:r>
              <a:rPr lang="en-US" sz="11788" spc="-707">
                <a:solidFill>
                  <a:srgbClr val="FFFAF5"/>
                </a:solidFill>
                <a:latin typeface="Poppins"/>
                <a:ea typeface="Poppins"/>
                <a:cs typeface="Poppins"/>
                <a:sym typeface="Poppins"/>
              </a:rPr>
              <a:t>Prototipo de Orientación Digital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t="0" r="-66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8326" y="1783330"/>
            <a:ext cx="16671348" cy="4242130"/>
            <a:chOff x="0" y="0"/>
            <a:chExt cx="22228464" cy="56561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47226" r="0" b="14639"/>
            <a:stretch>
              <a:fillRect/>
            </a:stretch>
          </p:blipFill>
          <p:spPr>
            <a:xfrm flipH="false" flipV="false">
              <a:off x="0" y="0"/>
              <a:ext cx="22228464" cy="5656173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FFFA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FFFA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-1694683" y="7302749"/>
            <a:ext cx="12794182" cy="12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2"/>
              </a:lnSpc>
            </a:pPr>
            <a:r>
              <a:rPr lang="en-US" sz="9352" spc="-561">
                <a:solidFill>
                  <a:srgbClr val="FFFAF5"/>
                </a:solidFill>
                <a:latin typeface="TAN Meringue"/>
                <a:ea typeface="TAN Meringue"/>
                <a:cs typeface="TAN Meringue"/>
                <a:sym typeface="TAN Meringue"/>
              </a:rPr>
              <a:t>Cierre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0620" y="7340053"/>
            <a:ext cx="10046704" cy="12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354" indent="-338177" lvl="1">
              <a:lnSpc>
                <a:spcPts val="3007"/>
              </a:lnSpc>
              <a:buFont typeface="Arial"/>
              <a:buChar char="•"/>
            </a:pPr>
            <a:r>
              <a:rPr lang="en-US" sz="3132" spc="-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Entregable en 3 meses: prototipo 2D navegable.</a:t>
            </a:r>
          </a:p>
          <a:p>
            <a:pPr algn="l" marL="676354" indent="-338177" lvl="1">
              <a:lnSpc>
                <a:spcPts val="3007"/>
              </a:lnSpc>
              <a:buFont typeface="Arial"/>
              <a:buChar char="•"/>
            </a:pPr>
            <a:r>
              <a:rPr lang="en-US" sz="3132" spc="-1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Viable, útil y escalable.</a:t>
            </a:r>
          </a:p>
          <a:p>
            <a:pPr algn="r" marL="0" indent="0" lvl="1">
              <a:lnSpc>
                <a:spcPts val="300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400517" y="4837030"/>
            <a:ext cx="4079157" cy="1188430"/>
          </a:xfrm>
          <a:custGeom>
            <a:avLst/>
            <a:gdLst/>
            <a:ahLst/>
            <a:cxnLst/>
            <a:rect r="r" b="b" t="t" l="l"/>
            <a:pathLst>
              <a:path h="1188430" w="4079157">
                <a:moveTo>
                  <a:pt x="0" y="0"/>
                </a:moveTo>
                <a:lnTo>
                  <a:pt x="4079157" y="0"/>
                </a:lnTo>
                <a:lnTo>
                  <a:pt x="4079157" y="1188430"/>
                </a:lnTo>
                <a:lnTo>
                  <a:pt x="0" y="1188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252" r="0" b="-11998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t="0" r="-66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937791"/>
            <a:chOff x="0" y="0"/>
            <a:chExt cx="24384000" cy="791705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2124" t="0" r="22124" b="0"/>
            <a:stretch>
              <a:fillRect/>
            </a:stretch>
          </p:blipFill>
          <p:spPr>
            <a:xfrm flipH="false" flipV="false">
              <a:off x="0" y="0"/>
              <a:ext cx="8043333" cy="791705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1426" t="0" r="21426" b="0"/>
            <a:stretch>
              <a:fillRect/>
            </a:stretch>
          </p:blipFill>
          <p:spPr>
            <a:xfrm flipH="false" flipV="false">
              <a:off x="8170333" y="0"/>
              <a:ext cx="8043333" cy="7917055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6156" t="0" r="16156" b="0"/>
            <a:stretch>
              <a:fillRect/>
            </a:stretch>
          </p:blipFill>
          <p:spPr>
            <a:xfrm flipH="false" flipV="false">
              <a:off x="16340667" y="0"/>
              <a:ext cx="8043333" cy="79170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4567082" y="2804592"/>
            <a:ext cx="9153837" cy="1109903"/>
          </a:xfrm>
          <a:custGeom>
            <a:avLst/>
            <a:gdLst/>
            <a:ahLst/>
            <a:cxnLst/>
            <a:rect r="r" b="b" t="t" l="l"/>
            <a:pathLst>
              <a:path h="1109903" w="9153837">
                <a:moveTo>
                  <a:pt x="0" y="0"/>
                </a:moveTo>
                <a:lnTo>
                  <a:pt x="9153836" y="0"/>
                </a:lnTo>
                <a:lnTo>
                  <a:pt x="9153836" y="1109902"/>
                </a:lnTo>
                <a:lnTo>
                  <a:pt x="0" y="1109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3252" y="6706106"/>
            <a:ext cx="6266235" cy="30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3"/>
              </a:lnSpc>
            </a:pPr>
            <a:r>
              <a:rPr lang="en-US" sz="7190" spc="-417">
                <a:solidFill>
                  <a:srgbClr val="FFFFFF"/>
                </a:solidFill>
                <a:latin typeface="TAN Meringue"/>
                <a:ea typeface="TAN Meringue"/>
                <a:cs typeface="TAN Meringue"/>
                <a:sym typeface="TAN Meringue"/>
              </a:rPr>
              <a:t>Problema o Necesidad Detectada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7074" y="6849485"/>
            <a:ext cx="10577039" cy="293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681" indent="-295340" lvl="1">
              <a:lnSpc>
                <a:spcPts val="3830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 de estudiantes nuevos, estudiantes de 3 año hasta docentes para ubicarse.</a:t>
            </a:r>
          </a:p>
          <a:p>
            <a:pPr algn="l" marL="590681" indent="-295340" lvl="1">
              <a:lnSpc>
                <a:spcPts val="3830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Carteles solamente en entrada de la sede </a:t>
            </a:r>
            <a:r>
              <a:rPr lang="en-US" sz="27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sin interactividad.</a:t>
            </a:r>
          </a:p>
          <a:p>
            <a:pPr algn="l" marL="590681" indent="-295340" lvl="1">
              <a:lnSpc>
                <a:spcPts val="3830"/>
              </a:lnSpc>
              <a:buFont typeface="Arial"/>
              <a:buChar char="•"/>
            </a:pPr>
            <a:r>
              <a:rPr lang="en-US" sz="27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Falta de información en emergencias.</a:t>
            </a:r>
          </a:p>
          <a:p>
            <a:pPr algn="l">
              <a:lnSpc>
                <a:spcPts val="383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68652" y="3135071"/>
            <a:ext cx="8229600" cy="39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71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SAN BERNARDO MAPS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7431" y="1028700"/>
            <a:ext cx="8335674" cy="5067300"/>
            <a:chOff x="0" y="0"/>
            <a:chExt cx="11114232" cy="6756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32" r="0" b="12532"/>
            <a:stretch>
              <a:fillRect/>
            </a:stretch>
          </p:blipFill>
          <p:spPr>
            <a:xfrm flipH="false" flipV="false">
              <a:off x="0" y="0"/>
              <a:ext cx="11114232" cy="6756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638130" y="4639092"/>
            <a:ext cx="4109816" cy="4442264"/>
            <a:chOff x="0" y="0"/>
            <a:chExt cx="5479754" cy="592301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9180" t="0" r="19180" b="0"/>
            <a:stretch>
              <a:fillRect/>
            </a:stretch>
          </p:blipFill>
          <p:spPr>
            <a:xfrm flipH="false" flipV="false">
              <a:off x="0" y="0"/>
              <a:ext cx="5479754" cy="5923019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121032" y="6159514"/>
            <a:ext cx="10520025" cy="314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242317"/>
                </a:solidFill>
                <a:latin typeface="Poppins Bold"/>
                <a:ea typeface="Poppins Bold"/>
                <a:cs typeface="Poppins Bold"/>
                <a:sym typeface="Poppins Bold"/>
              </a:rPr>
              <a:t>App móvil / web con mapa interactivo 2D.</a:t>
            </a:r>
          </a:p>
          <a:p>
            <a:pPr algn="l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242317"/>
                </a:solidFill>
                <a:latin typeface="Poppins Bold"/>
                <a:ea typeface="Poppins Bold"/>
                <a:cs typeface="Poppins Bold"/>
                <a:sym typeface="Poppins Bold"/>
              </a:rPr>
              <a:t>Búsqueda de salas y puntos importantes.</a:t>
            </a:r>
          </a:p>
          <a:p>
            <a:pPr algn="l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242317"/>
                </a:solidFill>
                <a:latin typeface="Poppins Bold"/>
                <a:ea typeface="Poppins Bold"/>
                <a:cs typeface="Poppins Bold"/>
                <a:sym typeface="Poppins Bold"/>
              </a:rPr>
              <a:t>Rutas internas simples (paso a paso).</a:t>
            </a:r>
          </a:p>
          <a:p>
            <a:pPr algn="l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242317"/>
                </a:solidFill>
                <a:latin typeface="Poppins Bold"/>
                <a:ea typeface="Poppins Bold"/>
                <a:cs typeface="Poppins Bold"/>
                <a:sym typeface="Poppins Bold"/>
              </a:rPr>
              <a:t>Indicación y destaque de salidas de emergencia.</a:t>
            </a:r>
          </a:p>
          <a:p>
            <a:pPr algn="l" marL="604515" indent="-302257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242317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Notificaciones en simulacros/emergencias.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8326" y="2588692"/>
            <a:ext cx="7394224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242317"/>
                </a:solidFill>
                <a:latin typeface="TAN Meringue"/>
                <a:ea typeface="TAN Meringue"/>
                <a:cs typeface="TAN Meringue"/>
                <a:sym typeface="TAN Meringue"/>
              </a:rPr>
              <a:t>Propuesta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t="0" r="-66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8326" y="5391150"/>
            <a:ext cx="7527348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FFFFFF"/>
                </a:solidFill>
                <a:latin typeface="TAN Meringue"/>
                <a:ea typeface="TAN Meringue"/>
                <a:cs typeface="TAN Meringue"/>
                <a:sym typeface="TAN Meringue"/>
              </a:rPr>
              <a:t>Impacto 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22661" y="5391150"/>
            <a:ext cx="7527348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FFFFFF"/>
                </a:solidFill>
                <a:latin typeface="TAN Meringue"/>
                <a:ea typeface="TAN Meringue"/>
                <a:cs typeface="TAN Meringue"/>
                <a:sym typeface="TAN Meringue"/>
              </a:rPr>
              <a:t>Beneficiarios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8326" y="7041207"/>
            <a:ext cx="12488614" cy="197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505" indent="-410252" lvl="1">
              <a:lnSpc>
                <a:spcPts val="3800"/>
              </a:lnSpc>
              <a:buFont typeface="Arial"/>
              <a:buChar char="•"/>
            </a:pPr>
            <a:r>
              <a:rPr lang="en-US" sz="3800" spc="-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Estudiantes: orientación rápida, menos estrés.</a:t>
            </a:r>
          </a:p>
          <a:p>
            <a:pPr algn="l" marL="820505" indent="-410252" lvl="1">
              <a:lnSpc>
                <a:spcPts val="3800"/>
              </a:lnSpc>
              <a:buFont typeface="Arial"/>
              <a:buChar char="•"/>
            </a:pPr>
            <a:r>
              <a:rPr lang="en-US" sz="3800" spc="-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Docentes / Admin: menos interrupciones.</a:t>
            </a:r>
          </a:p>
          <a:p>
            <a:pPr algn="l" marL="820505" indent="-410252" lvl="1">
              <a:lnSpc>
                <a:spcPts val="3800"/>
              </a:lnSpc>
              <a:buFont typeface="Arial"/>
              <a:buChar char="•"/>
            </a:pPr>
            <a:r>
              <a:rPr lang="en-US" sz="3800" spc="-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Institución: imagen innovadora + seguridad mejorada.</a:t>
            </a:r>
          </a:p>
          <a:p>
            <a:pPr algn="l" marL="820505" indent="-410252" lvl="1">
              <a:lnSpc>
                <a:spcPts val="3800"/>
              </a:lnSpc>
              <a:buFont typeface="Arial"/>
              <a:buChar char="•"/>
            </a:pPr>
            <a:r>
              <a:rPr lang="en-US" sz="3800" spc="-2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Visitantes: navegación previa al llegar.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34379" y="741951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6395735"/>
            <a:ext cx="4707173" cy="4447160"/>
            <a:chOff x="0" y="0"/>
            <a:chExt cx="6276230" cy="59295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42828" t="0" r="1337" b="0"/>
            <a:stretch>
              <a:fillRect/>
            </a:stretch>
          </p:blipFill>
          <p:spPr>
            <a:xfrm flipH="false" flipV="false">
              <a:off x="0" y="0"/>
              <a:ext cx="6276230" cy="592954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4707173" y="6395735"/>
            <a:ext cx="4707173" cy="4447160"/>
            <a:chOff x="0" y="0"/>
            <a:chExt cx="6276230" cy="59295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14739" t="0" r="14739" b="0"/>
            <a:stretch>
              <a:fillRect/>
            </a:stretch>
          </p:blipFill>
          <p:spPr>
            <a:xfrm flipH="false" flipV="false">
              <a:off x="0" y="0"/>
              <a:ext cx="6276230" cy="59295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414345" y="6415441"/>
            <a:ext cx="4707173" cy="4447160"/>
            <a:chOff x="0" y="0"/>
            <a:chExt cx="6276230" cy="592954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4012" t="0" r="14012" b="0"/>
            <a:stretch>
              <a:fillRect/>
            </a:stretch>
          </p:blipFill>
          <p:spPr>
            <a:xfrm flipH="false" flipV="false">
              <a:off x="0" y="0"/>
              <a:ext cx="6276230" cy="592954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121518" y="6395735"/>
            <a:ext cx="4707173" cy="4447160"/>
            <a:chOff x="0" y="0"/>
            <a:chExt cx="6276230" cy="592954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0614" t="0" r="0" b="0"/>
            <a:stretch>
              <a:fillRect/>
            </a:stretch>
          </p:blipFill>
          <p:spPr>
            <a:xfrm flipH="false" flipV="false">
              <a:off x="0" y="0"/>
              <a:ext cx="6276230" cy="592954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754428" y="2656193"/>
            <a:ext cx="12612662" cy="348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599"/>
              </a:lnSpc>
              <a:buAutoNum type="arabicPeriod" startAt="1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Estado actual: acta de reunión, plano dibujado 2D base, requerimientos tomados.</a:t>
            </a:r>
          </a:p>
          <a:p>
            <a:pPr algn="l" marL="518157" indent="-259078" lvl="1">
              <a:lnSpc>
                <a:spcPts val="3599"/>
              </a:lnSpc>
              <a:buAutoNum type="arabicPeriod" startAt="1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Esperado al final: prototipo navegable en 2D que incluya:</a:t>
            </a:r>
          </a:p>
          <a:p>
            <a:pPr algn="l" marL="1036314" indent="-345438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Entrada, biblioteca y 1 escuela (mínimo).</a:t>
            </a:r>
          </a:p>
          <a:p>
            <a:pPr algn="l" marL="1036314" indent="-345438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Búsqueda y rutas.</a:t>
            </a:r>
          </a:p>
          <a:p>
            <a:pPr algn="l" marL="1036314" indent="-345438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Salidas de emergencia + notificaciones.</a:t>
            </a:r>
          </a:p>
          <a:p>
            <a:pPr algn="l" marL="1036314" indent="-345438" lvl="2">
              <a:lnSpc>
                <a:spcPts val="3599"/>
              </a:lnSpc>
              <a:buFont typeface="Arial"/>
              <a:buChar char="⚬"/>
            </a:pPr>
            <a:r>
              <a:rPr lang="en-US" sz="23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Dashboard básico de uso.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7535" y="1499189"/>
            <a:ext cx="17653621" cy="98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0"/>
              </a:lnSpc>
            </a:pPr>
            <a:r>
              <a:rPr lang="en-US" sz="7300" spc="-438">
                <a:solidFill>
                  <a:srgbClr val="242317"/>
                </a:solidFill>
                <a:latin typeface="TAN Meringue"/>
                <a:ea typeface="TAN Meringue"/>
                <a:cs typeface="TAN Meringue"/>
                <a:sym typeface="TAN Meringue"/>
              </a:rPr>
              <a:t>Resultados esperados / Estado actual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t="0" r="-66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384004"/>
            <a:chOff x="0" y="0"/>
            <a:chExt cx="24384000" cy="71786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7906" r="0" b="27906"/>
            <a:stretch>
              <a:fillRect/>
            </a:stretch>
          </p:blipFill>
          <p:spPr>
            <a:xfrm flipH="false" flipV="false">
              <a:off x="0" y="0"/>
              <a:ext cx="24384000" cy="7178673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FFFA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8326" y="7220848"/>
            <a:ext cx="16671348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Actualizaciones semestrales de mapas.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Mantenimiento por prácticas/pasantías.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Escalable a otras sedes.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Bajo costo comparado con 3D/VR.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08326" y="5937749"/>
            <a:ext cx="16671348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FFFFFF"/>
                </a:solidFill>
                <a:latin typeface="TAN Meringue"/>
                <a:ea typeface="TAN Meringue"/>
                <a:cs typeface="TAN Meringue"/>
                <a:sym typeface="TAN Meringue"/>
              </a:rPr>
              <a:t>Modelo de Sustentabilidad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2338" y="2982413"/>
            <a:ext cx="7673034" cy="6275887"/>
            <a:chOff x="0" y="0"/>
            <a:chExt cx="10230712" cy="83678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542" t="0" r="0" b="0"/>
            <a:stretch>
              <a:fillRect/>
            </a:stretch>
          </p:blipFill>
          <p:spPr>
            <a:xfrm flipH="false" flipV="false">
              <a:off x="0" y="0"/>
              <a:ext cx="10230712" cy="83678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10025" y="1028700"/>
            <a:ext cx="3669649" cy="3907427"/>
            <a:chOff x="0" y="0"/>
            <a:chExt cx="4892866" cy="520990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042" t="0" r="3042" b="0"/>
            <a:stretch>
              <a:fillRect/>
            </a:stretch>
          </p:blipFill>
          <p:spPr>
            <a:xfrm flipH="false" flipV="false">
              <a:off x="0" y="0"/>
              <a:ext cx="4892866" cy="5209902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989063" y="5657911"/>
            <a:ext cx="5490611" cy="41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Cliente principal: Duoc UC (sede San Bernardo).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Propuesta de valor: orientación + seguridad + datos.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Costo estimado MVP: $800.000 – $1.800.000 CLP.</a:t>
            </a:r>
          </a:p>
          <a:p>
            <a:pPr algn="l" marL="496567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Upsell: versión institucional con dashboard.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8326" y="1606369"/>
            <a:ext cx="11074360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242317"/>
                </a:solidFill>
                <a:latin typeface="TAN Meringue"/>
                <a:ea typeface="TAN Meringue"/>
                <a:cs typeface="TAN Meringue"/>
                <a:sym typeface="TAN Meringue"/>
              </a:rPr>
              <a:t>Modelo de Negocio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5" t="0" r="-66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9184" y="1887447"/>
            <a:ext cx="6770827" cy="6512106"/>
            <a:chOff x="0" y="0"/>
            <a:chExt cx="9027769" cy="86828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26" t="0" r="126" b="0"/>
            <a:stretch>
              <a:fillRect/>
            </a:stretch>
          </p:blipFill>
          <p:spPr>
            <a:xfrm flipH="false" flipV="false">
              <a:off x="0" y="0"/>
              <a:ext cx="9027769" cy="8682808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08326" y="9473911"/>
            <a:ext cx="1667134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48912" y="5083381"/>
            <a:ext cx="8061320" cy="411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413" indent="-262706" lvl="1">
              <a:lnSpc>
                <a:spcPts val="3650"/>
              </a:lnSpc>
              <a:buAutoNum type="arabicPeriod" startAt="1"/>
            </a:pPr>
            <a:r>
              <a:rPr lang="en-US" b="true" sz="24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Metodología: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Ágil (sprints de 2 semanas).</a:t>
            </a:r>
          </a:p>
          <a:p>
            <a:pPr algn="l" marL="525413" indent="-262706" lvl="1">
              <a:lnSpc>
                <a:spcPts val="3650"/>
              </a:lnSpc>
              <a:buAutoNum type="arabicPeriod" startAt="1"/>
            </a:pPr>
            <a:r>
              <a:rPr lang="en-US" b="true" sz="24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Fases: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Requerimientos → Diseño → Desarrollo → Pruebas → Entrega.</a:t>
            </a:r>
          </a:p>
          <a:p>
            <a:pPr algn="l" marL="525413" indent="-262706" lvl="1">
              <a:lnSpc>
                <a:spcPts val="3650"/>
              </a:lnSpc>
              <a:buAutoNum type="arabicPeriod" startAt="1"/>
            </a:pPr>
            <a:r>
              <a:rPr lang="en-US" b="true" sz="24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Equipo:</a:t>
            </a:r>
          </a:p>
          <a:p>
            <a:pPr algn="l" marL="1050825" indent="-350275" lvl="2">
              <a:lnSpc>
                <a:spcPts val="3650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Coordinación: Ambos (reuniones / cliente)</a:t>
            </a:r>
          </a:p>
          <a:p>
            <a:pPr algn="l" marL="1050825" indent="-350275" lvl="2">
              <a:lnSpc>
                <a:spcPts val="3650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UX / Diseño: </a:t>
            </a:r>
            <a:r>
              <a:rPr lang="en-US" b="true" sz="24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Ambos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(mapa, mockups)</a:t>
            </a:r>
          </a:p>
          <a:p>
            <a:pPr algn="l" marL="1050825" indent="-350275" lvl="2">
              <a:lnSpc>
                <a:spcPts val="3650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Desarrollo: </a:t>
            </a:r>
            <a:r>
              <a:rPr lang="en-US" b="true" sz="24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Ambos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(frontend &amp; backend)</a:t>
            </a:r>
          </a:p>
          <a:p>
            <a:pPr algn="l" marL="1050825" indent="-350275" lvl="2">
              <a:lnSpc>
                <a:spcPts val="3650"/>
              </a:lnSpc>
              <a:buFont typeface="Arial"/>
              <a:buChar char="⚬"/>
            </a:pP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Documentación / pruebas:</a:t>
            </a:r>
            <a:r>
              <a:rPr lang="en-US" sz="24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Ambos</a:t>
            </a:r>
          </a:p>
          <a:p>
            <a:pPr algn="l">
              <a:lnSpc>
                <a:spcPts val="36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3724" y="2170098"/>
            <a:ext cx="8349250" cy="25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2"/>
              </a:lnSpc>
            </a:pPr>
            <a:r>
              <a:rPr lang="en-US" sz="9942" spc="-596">
                <a:solidFill>
                  <a:srgbClr val="FFFFFF"/>
                </a:solidFill>
                <a:latin typeface="TAN Meringue"/>
                <a:ea typeface="TAN Meringue"/>
                <a:cs typeface="TAN Meringue"/>
                <a:sym typeface="TAN Meringue"/>
              </a:rPr>
              <a:t>Metodología y equipo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8441" y="2418824"/>
            <a:ext cx="5551678" cy="7055087"/>
            <a:chOff x="0" y="0"/>
            <a:chExt cx="7402238" cy="94067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7009" t="0" r="18726" b="0"/>
            <a:stretch>
              <a:fillRect/>
            </a:stretch>
          </p:blipFill>
          <p:spPr>
            <a:xfrm flipH="false" flipV="false">
              <a:off x="0" y="0"/>
              <a:ext cx="7402238" cy="940678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808326" y="813089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08326" y="9696506"/>
            <a:ext cx="16671348" cy="0"/>
          </a:xfrm>
          <a:prstGeom prst="line">
            <a:avLst/>
          </a:prstGeom>
          <a:ln cap="flat" w="9525">
            <a:solidFill>
              <a:srgbClr val="24231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371195" y="2941080"/>
            <a:ext cx="3131758" cy="1060883"/>
          </a:xfrm>
          <a:custGeom>
            <a:avLst/>
            <a:gdLst/>
            <a:ahLst/>
            <a:cxnLst/>
            <a:rect r="r" b="b" t="t" l="l"/>
            <a:pathLst>
              <a:path h="1060883" w="3131758">
                <a:moveTo>
                  <a:pt x="0" y="0"/>
                </a:moveTo>
                <a:lnTo>
                  <a:pt x="3131758" y="0"/>
                </a:lnTo>
                <a:lnTo>
                  <a:pt x="3131758" y="1060883"/>
                </a:lnTo>
                <a:lnTo>
                  <a:pt x="0" y="106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0584" y="1050397"/>
            <a:ext cx="3781366" cy="1890683"/>
          </a:xfrm>
          <a:custGeom>
            <a:avLst/>
            <a:gdLst/>
            <a:ahLst/>
            <a:cxnLst/>
            <a:rect r="r" b="b" t="t" l="l"/>
            <a:pathLst>
              <a:path h="1890683" w="3781366">
                <a:moveTo>
                  <a:pt x="0" y="0"/>
                </a:moveTo>
                <a:lnTo>
                  <a:pt x="3781367" y="0"/>
                </a:lnTo>
                <a:lnTo>
                  <a:pt x="3781367" y="1890683"/>
                </a:lnTo>
                <a:lnTo>
                  <a:pt x="0" y="189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20230" y="3753876"/>
            <a:ext cx="2742075" cy="3439787"/>
          </a:xfrm>
          <a:custGeom>
            <a:avLst/>
            <a:gdLst/>
            <a:ahLst/>
            <a:cxnLst/>
            <a:rect r="r" b="b" t="t" l="l"/>
            <a:pathLst>
              <a:path h="3439787" w="2742075">
                <a:moveTo>
                  <a:pt x="0" y="0"/>
                </a:moveTo>
                <a:lnTo>
                  <a:pt x="2742075" y="0"/>
                </a:lnTo>
                <a:lnTo>
                  <a:pt x="2742075" y="3439787"/>
                </a:lnTo>
                <a:lnTo>
                  <a:pt x="0" y="3439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714" t="-12072" r="-2087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206" y="4271356"/>
            <a:ext cx="8335674" cy="52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Frontend: Ionic (app híbrida) o Web responsiva (React).</a:t>
            </a:r>
          </a:p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Backend: Node.js + Express o Firebase Functions.</a:t>
            </a:r>
          </a:p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BD: Firebase Firestore o SQLite (prototipo).</a:t>
            </a:r>
          </a:p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Mapas: diseño vectorial (Figma / Inkscape) → tiles/SVG.</a:t>
            </a:r>
          </a:p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Notificaciones: Firebase Cloud Messaging.</a:t>
            </a:r>
          </a:p>
          <a:p>
            <a:pPr algn="l" marL="561336" indent="-280668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242317"/>
                </a:solidFill>
                <a:latin typeface="Poppins"/>
                <a:ea typeface="Poppins"/>
                <a:cs typeface="Poppins"/>
                <a:sym typeface="Poppins"/>
              </a:rPr>
              <a:t>Dashboard: Google Data Studio / Power BI (demo).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08326" y="1472956"/>
            <a:ext cx="6116181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 spc="-527">
                <a:solidFill>
                  <a:srgbClr val="242317"/>
                </a:solidFill>
                <a:latin typeface="TAN Meringue"/>
                <a:ea typeface="TAN Meringue"/>
                <a:cs typeface="TAN Meringue"/>
                <a:sym typeface="TAN Meringue"/>
              </a:rPr>
              <a:t>Desarrollo Técnico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DAGzqbseyqQ</dc:identifier>
  <dcterms:modified xsi:type="dcterms:W3CDTF">2011-08-01T06:04:30Z</dcterms:modified>
  <cp:revision>1</cp:revision>
  <dc:title>San Bernardo Maps</dc:title>
</cp:coreProperties>
</file>